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Dosis" pitchFamily="2" charset="77"/>
      <p:regular r:id="rId14"/>
      <p:bold r:id="rId15"/>
    </p:embeddedFont>
    <p:embeddedFont>
      <p:font typeface="Dosis ExtraLight" pitchFamily="2" charset="77"/>
      <p:regular r:id="rId16"/>
      <p:bold r:id="rId17"/>
    </p:embeddedFont>
    <p:embeddedFont>
      <p:font typeface="Pontano Sans" pitchFamily="2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JmgQb/TTTwpCsmo54S3yrhxed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40" d="100"/>
          <a:sy n="140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ae74528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ae74528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2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1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1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1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1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1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0" name="Google Shape;100;p23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3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3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4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4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4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4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4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5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5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6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6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6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6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6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sz="2600" i="1">
                <a:solidFill>
                  <a:schemeClr val="accent2"/>
                </a:solidFill>
              </a:defRPr>
            </a:lvl1pPr>
            <a:lvl2pPr marL="914400" lvl="1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sz="2600" i="1">
                <a:solidFill>
                  <a:schemeClr val="accent2"/>
                </a:solidFill>
              </a:defRPr>
            </a:lvl2pPr>
            <a:lvl3pPr marL="1371600" lvl="2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sz="2600" i="1">
                <a:solidFill>
                  <a:schemeClr val="accent2"/>
                </a:solidFill>
              </a:defRPr>
            </a:lvl3pPr>
            <a:lvl4pPr marL="1828800" lvl="3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4pPr>
            <a:lvl5pPr marL="2286000" lvl="4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5pPr>
            <a:lvl6pPr marL="2743200" lvl="5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6pPr>
            <a:lvl7pPr marL="3200400" lvl="6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7pPr>
            <a:lvl8pPr marL="3657600" lvl="7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8pPr>
            <a:lvl9pPr marL="4114800" lvl="8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6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9" name="Google Shape;49;p17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7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7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7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1B14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8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8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72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1B1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8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72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1B1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8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72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1B1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8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8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9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0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0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0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0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0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5032850" y="1152525"/>
            <a:ext cx="3957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Semantic Web and Linked Data</a:t>
            </a:r>
            <a:endParaRPr/>
          </a:p>
        </p:txBody>
      </p:sp>
      <p:sp>
        <p:nvSpPr>
          <p:cNvPr id="109" name="Google Shape;109;p1"/>
          <p:cNvSpPr txBox="1">
            <a:spLocks noGrp="1"/>
          </p:cNvSpPr>
          <p:nvPr>
            <p:ph type="ctrTitle"/>
          </p:nvPr>
        </p:nvSpPr>
        <p:spPr>
          <a:xfrm>
            <a:off x="4582675" y="2568175"/>
            <a:ext cx="4205100" cy="19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Grupo 07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400"/>
              <a:t>Javier Cabrera Marugán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400"/>
              <a:t>Gustavo A. Aguilar Sousa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400"/>
              <a:t>Pablo Castillo Martínez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400"/>
              <a:t>Rubén Rodríguez Álvarez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400"/>
              <a:t>Adrián Mora Carrero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ae745288a_0_0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"/>
              <a:t>Escasez de datos.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lang="en"/>
              <a:t>Enlazado automático pobre.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lang="en"/>
              <a:t>Información con formato no enlazable.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lang="en"/>
              <a:t>Necesidad de buscar otra fuente de datos con los que poder enlazar.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6ae745288a_0_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7" name="Google Shape;177;g6ae745288a_0_0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encontrados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4294967295"/>
          </p:nvPr>
        </p:nvSpPr>
        <p:spPr>
          <a:xfrm>
            <a:off x="6489399" y="256950"/>
            <a:ext cx="26067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Demostración</a:t>
            </a:r>
            <a:endParaRPr sz="3000">
              <a:solidFill>
                <a:schemeClr val="accent2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Se va a realizar una búsqueda del Parque del Oeste y de los jardines del Templo de Debod</a:t>
            </a:r>
            <a:endParaRPr sz="4000">
              <a:solidFill>
                <a:srgbClr val="51B148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765613" y="586226"/>
            <a:ext cx="5667077" cy="436498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Elementos multimedia en línea 1" descr="AppParquesYJardines.mp4">
            <a:hlinkClick r:id="" action="ppaction://media"/>
            <a:extLst>
              <a:ext uri="{FF2B5EF4-FFF2-40B4-BE49-F238E27FC236}">
                <a16:creationId xmlns:a16="http://schemas.microsoft.com/office/drawing/2014/main" id="{059BFFD2-45A7-5641-A10E-C27DA3DD5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158" y="804672"/>
            <a:ext cx="5209986" cy="3310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ctrTitle" idx="4294967295"/>
          </p:nvPr>
        </p:nvSpPr>
        <p:spPr>
          <a:xfrm>
            <a:off x="743200" y="907275"/>
            <a:ext cx="43905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</a:pPr>
            <a:r>
              <a:rPr lang="en" sz="9600" b="0" i="0" u="none" strike="noStrike" cap="none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Índice</a:t>
            </a:r>
            <a:endParaRPr sz="9600" b="0" i="0" u="none" strike="noStrike" cap="none">
              <a:solidFill>
                <a:srgbClr val="51B148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4294967295"/>
          </p:nvPr>
        </p:nvSpPr>
        <p:spPr>
          <a:xfrm>
            <a:off x="707325" y="1516123"/>
            <a:ext cx="4390500" cy="2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ntano Sans"/>
              <a:buChar char="⊷"/>
            </a:pPr>
            <a:r>
              <a:rPr lang="en" sz="24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Introducción</a:t>
            </a:r>
            <a:endParaRPr sz="2400" b="0" i="0" u="none" strike="noStrike" cap="none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ntano Sans"/>
              <a:buChar char="⊷"/>
            </a:pPr>
            <a:r>
              <a:rPr lang="en" sz="24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Datasets</a:t>
            </a:r>
            <a:endParaRPr sz="2400" b="0" i="0" u="none" strike="noStrike" cap="none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ntano Sans"/>
              <a:buChar char="⊷"/>
            </a:pPr>
            <a:r>
              <a:rPr lang="en" sz="24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Ontología</a:t>
            </a:r>
            <a:endParaRPr sz="2400" b="0" i="0" u="none" strike="noStrike" cap="none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ntano Sans"/>
              <a:buChar char="⊷"/>
            </a:pPr>
            <a:r>
              <a:rPr lang="en" sz="24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Tratamiento de datos</a:t>
            </a:r>
            <a:endParaRPr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⊷"/>
            </a:pPr>
            <a:r>
              <a:rPr lang="en">
                <a:solidFill>
                  <a:srgbClr val="FFFFFF"/>
                </a:solidFill>
              </a:rPr>
              <a:t>Aplicación Web Java</a:t>
            </a:r>
            <a:endParaRPr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⊷"/>
            </a:pPr>
            <a:r>
              <a:rPr lang="en">
                <a:solidFill>
                  <a:srgbClr val="FFFFFF"/>
                </a:solidFill>
              </a:rPr>
              <a:t>Problemas encontrados</a:t>
            </a:r>
            <a:endParaRPr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ntano Sans"/>
              <a:buChar char="⊷"/>
            </a:pPr>
            <a:r>
              <a:rPr lang="en" sz="24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Demostración</a:t>
            </a:r>
            <a:endParaRPr sz="2400" b="0" i="0" u="none" strike="noStrike" cap="none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7" name="Google Shape;117;p2"/>
          <p:cNvSpPr/>
          <p:nvPr/>
        </p:nvSpPr>
        <p:spPr>
          <a:xfrm rot="665495">
            <a:off x="6728409" y="3439027"/>
            <a:ext cx="1651733" cy="1002486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 rot="-8892801">
            <a:off x="7047300" y="2427182"/>
            <a:ext cx="640968" cy="998337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 rot="-6350720">
            <a:off x="5363967" y="2543953"/>
            <a:ext cx="1651740" cy="1002490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3822000" y="588425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1"/>
          </p:nvPr>
        </p:nvSpPr>
        <p:spPr>
          <a:xfrm>
            <a:off x="3523129" y="1591500"/>
            <a:ext cx="5553635" cy="267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⊷"/>
            </a:pPr>
            <a:r>
              <a:rPr lang="en" sz="2400" b="1">
                <a:solidFill>
                  <a:srgbClr val="484F56"/>
                </a:solidFill>
              </a:rPr>
              <a:t>Nuestra aplicación tiene como función mostrar al usuario información sobre los parques y jardines de Madrid.</a:t>
            </a:r>
            <a:endParaRPr/>
          </a:p>
          <a:p>
            <a:pPr marL="171450" lvl="0" indent="-57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 b="1">
              <a:solidFill>
                <a:srgbClr val="484F56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⊷"/>
            </a:pPr>
            <a:r>
              <a:rPr lang="en" sz="2400" b="1">
                <a:solidFill>
                  <a:srgbClr val="484F56"/>
                </a:solidFill>
              </a:rPr>
              <a:t>No solo se mostrará información de cada parque o jardín sino también de su flora.</a:t>
            </a:r>
            <a:endParaRPr sz="2400" b="1">
              <a:solidFill>
                <a:srgbClr val="484F56"/>
              </a:solidFill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4320075" y="6646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4320075" y="14655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Se ha requerido de dos datasets: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"/>
              <a:t>Parques y jardines de madrid </a:t>
            </a:r>
            <a:endParaRPr/>
          </a:p>
          <a:p>
            <a:pPr marL="76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 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"/>
              <a:t>Arboleda de parques históricos singulares y forestales de madrid</a:t>
            </a: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>
            <a:spLocks noGrp="1"/>
          </p:cNvSpPr>
          <p:nvPr>
            <p:ph type="title"/>
          </p:nvPr>
        </p:nvSpPr>
        <p:spPr>
          <a:xfrm>
            <a:off x="4320075" y="6646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body" idx="1"/>
          </p:nvPr>
        </p:nvSpPr>
        <p:spPr>
          <a:xfrm>
            <a:off x="4284200" y="1472753"/>
            <a:ext cx="43668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Licencia</a:t>
            </a:r>
            <a:r>
              <a:rPr lang="en"/>
              <a:t>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Las condiciones generales permiten la reutilización de los documentos para </a:t>
            </a:r>
            <a:r>
              <a:rPr lang="en" b="1" i="1"/>
              <a:t>fines comerciales</a:t>
            </a:r>
            <a:r>
              <a:rPr lang="en"/>
              <a:t> y </a:t>
            </a:r>
            <a:r>
              <a:rPr lang="en" b="1" i="1"/>
              <a:t>no comerciales</a:t>
            </a:r>
            <a:r>
              <a:rPr lang="en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3793300" y="1568075"/>
            <a:ext cx="4650000" cy="31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Para la creación de la ontología se ha usado la herramienta </a:t>
            </a:r>
            <a:r>
              <a:rPr lang="en" sz="2000" b="1" i="1"/>
              <a:t>Protégé</a:t>
            </a:r>
            <a:r>
              <a:rPr lang="en" sz="2000"/>
              <a:t>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⊷"/>
            </a:pPr>
            <a:r>
              <a:rPr lang="en" sz="2000"/>
              <a:t>Clase Park con los atributos importantes: nombre, descripción, distrito, localización.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⊷"/>
            </a:pPr>
            <a:r>
              <a:rPr lang="en" sz="2000"/>
              <a:t>Clase Tree con el nombre de la planta.</a:t>
            </a:r>
            <a:endParaRPr sz="2000"/>
          </a:p>
        </p:txBody>
      </p:sp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3793300" y="663700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Ontología</a:t>
            </a:r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2905325" y="1319950"/>
            <a:ext cx="767700" cy="530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>
            <a:spLocks noGrp="1"/>
          </p:cNvSpPr>
          <p:nvPr>
            <p:ph type="title" idx="4294967295"/>
          </p:nvPr>
        </p:nvSpPr>
        <p:spPr>
          <a:xfrm>
            <a:off x="3846625" y="6933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Tratamiento de datos</a:t>
            </a: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body" idx="1"/>
          </p:nvPr>
        </p:nvSpPr>
        <p:spPr>
          <a:xfrm>
            <a:off x="3889650" y="1319950"/>
            <a:ext cx="4366800" cy="27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1800" i="0">
                <a:solidFill>
                  <a:schemeClr val="dk1"/>
                </a:solidFill>
              </a:rPr>
              <a:t>Se ha usado la herramienta </a:t>
            </a:r>
            <a:r>
              <a:rPr lang="en" sz="1800" b="1">
                <a:solidFill>
                  <a:schemeClr val="dk1"/>
                </a:solidFill>
              </a:rPr>
              <a:t>OpenRefine</a:t>
            </a:r>
            <a:r>
              <a:rPr lang="en" sz="1800" i="0">
                <a:solidFill>
                  <a:schemeClr val="dk1"/>
                </a:solidFill>
              </a:rPr>
              <a:t>. </a:t>
            </a:r>
            <a:endParaRPr sz="18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1800" i="0">
                <a:solidFill>
                  <a:schemeClr val="dk1"/>
                </a:solidFill>
              </a:rPr>
              <a:t>Tratamiento realizado:</a:t>
            </a:r>
            <a:endParaRPr sz="1800" i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⊷"/>
            </a:pPr>
            <a:r>
              <a:rPr lang="en" sz="1800" i="0">
                <a:solidFill>
                  <a:schemeClr val="dk1"/>
                </a:solidFill>
              </a:rPr>
              <a:t>Eliminación de columnas inútiles para nuestro proyecto.</a:t>
            </a:r>
            <a:endParaRPr sz="1800" i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⊷"/>
            </a:pPr>
            <a:r>
              <a:rPr lang="en" sz="1800" i="0">
                <a:solidFill>
                  <a:schemeClr val="dk1"/>
                </a:solidFill>
              </a:rPr>
              <a:t>Separación de columnas para mejorar la consistencia de los datos.</a:t>
            </a:r>
            <a:endParaRPr sz="1800" i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⊷"/>
            </a:pPr>
            <a:r>
              <a:rPr lang="en" sz="1800" i="0">
                <a:solidFill>
                  <a:schemeClr val="dk1"/>
                </a:solidFill>
              </a:rPr>
              <a:t>Refinamiento de  las columnas consideradas necesarias.</a:t>
            </a:r>
            <a:endParaRPr sz="18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2905325" y="1319950"/>
            <a:ext cx="767700" cy="530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 idx="4294967295"/>
          </p:nvPr>
        </p:nvSpPr>
        <p:spPr>
          <a:xfrm>
            <a:off x="3889650" y="700500"/>
            <a:ext cx="47127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Enlazado de los datos</a:t>
            </a:r>
            <a:endParaRPr/>
          </a:p>
        </p:txBody>
      </p:sp>
      <p:sp>
        <p:nvSpPr>
          <p:cNvPr id="163" name="Google Shape;163;p8"/>
          <p:cNvSpPr txBox="1">
            <a:spLocks noGrp="1"/>
          </p:cNvSpPr>
          <p:nvPr>
            <p:ph type="body" idx="1"/>
          </p:nvPr>
        </p:nvSpPr>
        <p:spPr>
          <a:xfrm>
            <a:off x="2971801" y="1560274"/>
            <a:ext cx="5425888" cy="240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⊷"/>
            </a:pPr>
            <a:r>
              <a:rPr lang="en" sz="2800" i="0">
                <a:solidFill>
                  <a:schemeClr val="dk1"/>
                </a:solidFill>
              </a:rPr>
              <a:t>Información de las plantas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⊷"/>
            </a:pPr>
            <a:r>
              <a:rPr lang="en" sz="2800" i="0">
                <a:solidFill>
                  <a:schemeClr val="dk1"/>
                </a:solidFill>
              </a:rPr>
              <a:t>Información de los distritos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⊷"/>
            </a:pPr>
            <a:r>
              <a:rPr lang="en" sz="2800" i="0">
                <a:solidFill>
                  <a:schemeClr val="dk1"/>
                </a:solidFill>
              </a:rPr>
              <a:t>El enlazado se ha realizado con </a:t>
            </a:r>
            <a:r>
              <a:rPr lang="en" sz="2800" b="1">
                <a:solidFill>
                  <a:schemeClr val="dk1"/>
                </a:solidFill>
              </a:rPr>
              <a:t>Wikidata</a:t>
            </a:r>
            <a:r>
              <a:rPr lang="en" sz="2800" i="0">
                <a:solidFill>
                  <a:schemeClr val="dk1"/>
                </a:solidFill>
              </a:rPr>
              <a:t>.</a:t>
            </a:r>
            <a:endParaRPr sz="28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>
            <a:spLocks noGrp="1"/>
          </p:cNvSpPr>
          <p:nvPr>
            <p:ph type="body" idx="1"/>
          </p:nvPr>
        </p:nvSpPr>
        <p:spPr>
          <a:xfrm>
            <a:off x="2873928" y="1491688"/>
            <a:ext cx="4985879" cy="27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</a:pPr>
            <a:r>
              <a:rPr lang="en" sz="2800"/>
              <a:t>Arquitectura MVC</a:t>
            </a:r>
            <a:endParaRPr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</a:pPr>
            <a:r>
              <a:rPr lang="en" sz="2800"/>
              <a:t>Modelo: Jena &amp; RDFS</a:t>
            </a:r>
            <a:endParaRPr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</a:pPr>
            <a:r>
              <a:rPr lang="en" sz="2800"/>
              <a:t>Vistas: JSP, HTML, CSS &amp; JS</a:t>
            </a:r>
            <a:endParaRPr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</a:pPr>
            <a:r>
              <a:rPr lang="en" sz="2800"/>
              <a:t>Controlador: Servlet Java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</a:pPr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0" name="Google Shape;170;p9"/>
          <p:cNvSpPr txBox="1"/>
          <p:nvPr/>
        </p:nvSpPr>
        <p:spPr>
          <a:xfrm>
            <a:off x="3889650" y="700500"/>
            <a:ext cx="47127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Aplicación web Java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Macintosh PowerPoint</Application>
  <PresentationFormat>Presentación en pantalla (16:9)</PresentationFormat>
  <Paragraphs>64</Paragraphs>
  <Slides>11</Slides>
  <Notes>11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Pontano Sans</vt:lpstr>
      <vt:lpstr>Arial</vt:lpstr>
      <vt:lpstr>Dosis ExtraLight</vt:lpstr>
      <vt:lpstr>Dosis</vt:lpstr>
      <vt:lpstr>Solanio template</vt:lpstr>
      <vt:lpstr>Semantic Web and Linked Data</vt:lpstr>
      <vt:lpstr>Índice</vt:lpstr>
      <vt:lpstr>Introducción</vt:lpstr>
      <vt:lpstr>Datasets</vt:lpstr>
      <vt:lpstr>Datasets</vt:lpstr>
      <vt:lpstr>Ontología</vt:lpstr>
      <vt:lpstr>Tratamiento de datos</vt:lpstr>
      <vt:lpstr>Enlazado de los datos</vt:lpstr>
      <vt:lpstr>Presentación de PowerPoint</vt:lpstr>
      <vt:lpstr>Problemas encontrados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Web and Linked Data</dc:title>
  <cp:lastModifiedBy>ruben.rodriguez.alvarez@alumnos.upm.es</cp:lastModifiedBy>
  <cp:revision>1</cp:revision>
  <dcterms:modified xsi:type="dcterms:W3CDTF">2019-11-07T22:18:55Z</dcterms:modified>
</cp:coreProperties>
</file>